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68" r:id="rId4"/>
    <p:sldId id="269" r:id="rId5"/>
    <p:sldId id="270" r:id="rId6"/>
    <p:sldId id="272" r:id="rId7"/>
    <p:sldId id="273" r:id="rId8"/>
    <p:sldId id="271" r:id="rId9"/>
    <p:sldId id="274" r:id="rId10"/>
    <p:sldId id="275" r:id="rId11"/>
    <p:sldId id="276" r:id="rId12"/>
    <p:sldId id="279" r:id="rId13"/>
    <p:sldId id="281" r:id="rId14"/>
    <p:sldId id="282" r:id="rId15"/>
    <p:sldId id="277" r:id="rId16"/>
    <p:sldId id="283" r:id="rId17"/>
    <p:sldId id="285" r:id="rId18"/>
    <p:sldId id="284" r:id="rId19"/>
    <p:sldId id="287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5"/>
    <p:restoredTop sz="94695"/>
  </p:normalViewPr>
  <p:slideViewPr>
    <p:cSldViewPr snapToGrid="0">
      <p:cViewPr varScale="1">
        <p:scale>
          <a:sx n="79" d="100"/>
          <a:sy n="79" d="100"/>
        </p:scale>
        <p:origin x="21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B71763-F916-6848-B5EA-1B75A60AB899}" type="doc">
      <dgm:prSet loTypeId="urn:microsoft.com/office/officeart/2005/8/layout/cycle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882E1B-2364-5F42-99E4-AA4882568BC4}">
      <dgm:prSet phldrT="[Text]"/>
      <dgm:spPr/>
      <dgm:t>
        <a:bodyPr/>
        <a:lstStyle/>
        <a:p>
          <a:r>
            <a:rPr lang="en-US" dirty="0"/>
            <a:t>Ask a question</a:t>
          </a:r>
        </a:p>
      </dgm:t>
    </dgm:pt>
    <dgm:pt modelId="{48DD8EE1-8435-8C48-B8FD-1D733F4C6DA7}" type="parTrans" cxnId="{41EB9414-A84F-924A-9152-26B72BB8695D}">
      <dgm:prSet/>
      <dgm:spPr/>
      <dgm:t>
        <a:bodyPr/>
        <a:lstStyle/>
        <a:p>
          <a:endParaRPr lang="en-US"/>
        </a:p>
      </dgm:t>
    </dgm:pt>
    <dgm:pt modelId="{1DFE592A-5985-A844-A5FA-E935EC287B77}" type="sibTrans" cxnId="{41EB9414-A84F-924A-9152-26B72BB8695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6CECB23-1039-EC40-98A7-CBE7ABD4580F}">
      <dgm:prSet phldrT="[Text]"/>
      <dgm:spPr/>
      <dgm:t>
        <a:bodyPr/>
        <a:lstStyle/>
        <a:p>
          <a:r>
            <a:rPr lang="en-US" dirty="0"/>
            <a:t>Collect data</a:t>
          </a:r>
        </a:p>
      </dgm:t>
    </dgm:pt>
    <dgm:pt modelId="{3368C9CB-120D-5145-981F-CED8CA3DE164}" type="parTrans" cxnId="{405EE216-D04E-EF43-ACFE-33348979F801}">
      <dgm:prSet/>
      <dgm:spPr/>
      <dgm:t>
        <a:bodyPr/>
        <a:lstStyle/>
        <a:p>
          <a:endParaRPr lang="en-US"/>
        </a:p>
      </dgm:t>
    </dgm:pt>
    <dgm:pt modelId="{584BE83D-8EAE-6F4D-8EB0-E2AE7168CE4C}" type="sibTrans" cxnId="{405EE216-D04E-EF43-ACFE-33348979F801}">
      <dgm:prSet/>
      <dgm:spPr/>
      <dgm:t>
        <a:bodyPr/>
        <a:lstStyle/>
        <a:p>
          <a:endParaRPr lang="en-US"/>
        </a:p>
      </dgm:t>
    </dgm:pt>
    <dgm:pt modelId="{BE6D5092-ADA5-5846-BA17-BBA254A7FF10}">
      <dgm:prSet phldrT="[Text]"/>
      <dgm:spPr/>
      <dgm:t>
        <a:bodyPr/>
        <a:lstStyle/>
        <a:p>
          <a:r>
            <a:rPr lang="en-US" dirty="0"/>
            <a:t>Clean and organize</a:t>
          </a:r>
        </a:p>
      </dgm:t>
    </dgm:pt>
    <dgm:pt modelId="{C9B5049A-92D1-F04F-9924-C803F5C139DA}" type="parTrans" cxnId="{22B540BE-7BA6-6C48-AED7-3B8E1EE83B32}">
      <dgm:prSet/>
      <dgm:spPr/>
      <dgm:t>
        <a:bodyPr/>
        <a:lstStyle/>
        <a:p>
          <a:endParaRPr lang="en-US"/>
        </a:p>
      </dgm:t>
    </dgm:pt>
    <dgm:pt modelId="{05C75D0A-B506-9C4B-AC0F-E40BBCC2CC86}" type="sibTrans" cxnId="{22B540BE-7BA6-6C48-AED7-3B8E1EE83B32}">
      <dgm:prSet/>
      <dgm:spPr/>
      <dgm:t>
        <a:bodyPr/>
        <a:lstStyle/>
        <a:p>
          <a:endParaRPr lang="en-US"/>
        </a:p>
      </dgm:t>
    </dgm:pt>
    <dgm:pt modelId="{C50E64C5-28B4-1140-999C-E4344201BC7A}">
      <dgm:prSet phldrT="[Text]"/>
      <dgm:spPr/>
      <dgm:t>
        <a:bodyPr/>
        <a:lstStyle/>
        <a:p>
          <a:r>
            <a:rPr lang="en-US" dirty="0"/>
            <a:t>Analyze</a:t>
          </a:r>
        </a:p>
      </dgm:t>
    </dgm:pt>
    <dgm:pt modelId="{B156228F-FDB9-0841-8B5F-C4FB36D66E95}" type="parTrans" cxnId="{6E51AE0E-3E74-5042-9954-506106BEE3B6}">
      <dgm:prSet/>
      <dgm:spPr/>
      <dgm:t>
        <a:bodyPr/>
        <a:lstStyle/>
        <a:p>
          <a:endParaRPr lang="en-US"/>
        </a:p>
      </dgm:t>
    </dgm:pt>
    <dgm:pt modelId="{E08C61FC-824B-4E4E-A7F7-BAF981421973}" type="sibTrans" cxnId="{6E51AE0E-3E74-5042-9954-506106BEE3B6}">
      <dgm:prSet/>
      <dgm:spPr/>
      <dgm:t>
        <a:bodyPr/>
        <a:lstStyle/>
        <a:p>
          <a:endParaRPr lang="en-US"/>
        </a:p>
      </dgm:t>
    </dgm:pt>
    <dgm:pt modelId="{55BBF6EF-BF84-F544-BCD5-3EB8720C5423}">
      <dgm:prSet phldrT="[Text]"/>
      <dgm:spPr/>
      <dgm:t>
        <a:bodyPr/>
        <a:lstStyle/>
        <a:p>
          <a:r>
            <a:rPr lang="en-US" dirty="0"/>
            <a:t>Visualize</a:t>
          </a:r>
        </a:p>
      </dgm:t>
    </dgm:pt>
    <dgm:pt modelId="{59E9AE35-DA78-6848-9FEE-3DE7929DC213}" type="parTrans" cxnId="{234596E9-DBBF-6743-A9DA-D2FADA110C1D}">
      <dgm:prSet/>
      <dgm:spPr/>
      <dgm:t>
        <a:bodyPr/>
        <a:lstStyle/>
        <a:p>
          <a:endParaRPr lang="en-US"/>
        </a:p>
      </dgm:t>
    </dgm:pt>
    <dgm:pt modelId="{F0B3D934-7EF5-C247-B980-3E417A1742F1}" type="sibTrans" cxnId="{234596E9-DBBF-6743-A9DA-D2FADA110C1D}">
      <dgm:prSet/>
      <dgm:spPr/>
      <dgm:t>
        <a:bodyPr/>
        <a:lstStyle/>
        <a:p>
          <a:endParaRPr lang="en-US"/>
        </a:p>
      </dgm:t>
    </dgm:pt>
    <dgm:pt modelId="{1C4B9447-34D3-684F-8DE6-0D09E83D60C1}">
      <dgm:prSet/>
      <dgm:spPr/>
      <dgm:t>
        <a:bodyPr/>
        <a:lstStyle/>
        <a:p>
          <a:r>
            <a:rPr lang="en-US" dirty="0"/>
            <a:t>Interpret and act</a:t>
          </a:r>
        </a:p>
      </dgm:t>
    </dgm:pt>
    <dgm:pt modelId="{25BD58DA-8A3B-004E-8BF3-7216BDD33BD5}" type="parTrans" cxnId="{533D9B80-FB15-CC48-B1ED-1969DAA1C73E}">
      <dgm:prSet/>
      <dgm:spPr/>
      <dgm:t>
        <a:bodyPr/>
        <a:lstStyle/>
        <a:p>
          <a:endParaRPr lang="en-US"/>
        </a:p>
      </dgm:t>
    </dgm:pt>
    <dgm:pt modelId="{F724A683-A00B-C641-B266-454E629C43D2}" type="sibTrans" cxnId="{533D9B80-FB15-CC48-B1ED-1969DAA1C73E}">
      <dgm:prSet/>
      <dgm:spPr/>
      <dgm:t>
        <a:bodyPr/>
        <a:lstStyle/>
        <a:p>
          <a:endParaRPr lang="en-US"/>
        </a:p>
      </dgm:t>
    </dgm:pt>
    <dgm:pt modelId="{C694E3FB-3078-C040-8B84-017800148338}" type="pres">
      <dgm:prSet presAssocID="{92B71763-F916-6848-B5EA-1B75A60AB899}" presName="Name0" presStyleCnt="0">
        <dgm:presLayoutVars>
          <dgm:dir/>
          <dgm:resizeHandles val="exact"/>
        </dgm:presLayoutVars>
      </dgm:prSet>
      <dgm:spPr/>
    </dgm:pt>
    <dgm:pt modelId="{2A2FC782-582B-D34C-921E-A74AC126AC11}" type="pres">
      <dgm:prSet presAssocID="{92B71763-F916-6848-B5EA-1B75A60AB899}" presName="cycle" presStyleCnt="0"/>
      <dgm:spPr/>
    </dgm:pt>
    <dgm:pt modelId="{ACF94B30-2397-434F-A62B-D20F13F7D927}" type="pres">
      <dgm:prSet presAssocID="{88882E1B-2364-5F42-99E4-AA4882568BC4}" presName="nodeFirstNode" presStyleLbl="node1" presStyleIdx="0" presStyleCnt="6">
        <dgm:presLayoutVars>
          <dgm:bulletEnabled val="1"/>
        </dgm:presLayoutVars>
      </dgm:prSet>
      <dgm:spPr/>
    </dgm:pt>
    <dgm:pt modelId="{CB8F94D8-2C8F-B944-9C58-6D06963E179B}" type="pres">
      <dgm:prSet presAssocID="{1DFE592A-5985-A844-A5FA-E935EC287B77}" presName="sibTransFirstNode" presStyleLbl="bgShp" presStyleIdx="0" presStyleCnt="1"/>
      <dgm:spPr/>
    </dgm:pt>
    <dgm:pt modelId="{9AE0BD77-400C-B24B-AAB4-24D9363AC8AE}" type="pres">
      <dgm:prSet presAssocID="{B6CECB23-1039-EC40-98A7-CBE7ABD4580F}" presName="nodeFollowingNodes" presStyleLbl="node1" presStyleIdx="1" presStyleCnt="6">
        <dgm:presLayoutVars>
          <dgm:bulletEnabled val="1"/>
        </dgm:presLayoutVars>
      </dgm:prSet>
      <dgm:spPr/>
    </dgm:pt>
    <dgm:pt modelId="{D0F7D92D-62D7-5844-8303-5C8952632904}" type="pres">
      <dgm:prSet presAssocID="{BE6D5092-ADA5-5846-BA17-BBA254A7FF10}" presName="nodeFollowingNodes" presStyleLbl="node1" presStyleIdx="2" presStyleCnt="6">
        <dgm:presLayoutVars>
          <dgm:bulletEnabled val="1"/>
        </dgm:presLayoutVars>
      </dgm:prSet>
      <dgm:spPr/>
    </dgm:pt>
    <dgm:pt modelId="{51260E45-386E-7C48-B562-27C8ECED6DFE}" type="pres">
      <dgm:prSet presAssocID="{C50E64C5-28B4-1140-999C-E4344201BC7A}" presName="nodeFollowingNodes" presStyleLbl="node1" presStyleIdx="3" presStyleCnt="6">
        <dgm:presLayoutVars>
          <dgm:bulletEnabled val="1"/>
        </dgm:presLayoutVars>
      </dgm:prSet>
      <dgm:spPr/>
    </dgm:pt>
    <dgm:pt modelId="{6B290FC3-4924-454B-8DF7-881BD10BA3E3}" type="pres">
      <dgm:prSet presAssocID="{55BBF6EF-BF84-F544-BCD5-3EB8720C5423}" presName="nodeFollowingNodes" presStyleLbl="node1" presStyleIdx="4" presStyleCnt="6">
        <dgm:presLayoutVars>
          <dgm:bulletEnabled val="1"/>
        </dgm:presLayoutVars>
      </dgm:prSet>
      <dgm:spPr/>
    </dgm:pt>
    <dgm:pt modelId="{5707D3EF-5755-3F4A-8FFA-A7F5CC48C95F}" type="pres">
      <dgm:prSet presAssocID="{1C4B9447-34D3-684F-8DE6-0D09E83D60C1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6E51AE0E-3E74-5042-9954-506106BEE3B6}" srcId="{92B71763-F916-6848-B5EA-1B75A60AB899}" destId="{C50E64C5-28B4-1140-999C-E4344201BC7A}" srcOrd="3" destOrd="0" parTransId="{B156228F-FDB9-0841-8B5F-C4FB36D66E95}" sibTransId="{E08C61FC-824B-4E4E-A7F7-BAF981421973}"/>
    <dgm:cxn modelId="{41EB9414-A84F-924A-9152-26B72BB8695D}" srcId="{92B71763-F916-6848-B5EA-1B75A60AB899}" destId="{88882E1B-2364-5F42-99E4-AA4882568BC4}" srcOrd="0" destOrd="0" parTransId="{48DD8EE1-8435-8C48-B8FD-1D733F4C6DA7}" sibTransId="{1DFE592A-5985-A844-A5FA-E935EC287B77}"/>
    <dgm:cxn modelId="{405EE216-D04E-EF43-ACFE-33348979F801}" srcId="{92B71763-F916-6848-B5EA-1B75A60AB899}" destId="{B6CECB23-1039-EC40-98A7-CBE7ABD4580F}" srcOrd="1" destOrd="0" parTransId="{3368C9CB-120D-5145-981F-CED8CA3DE164}" sibTransId="{584BE83D-8EAE-6F4D-8EB0-E2AE7168CE4C}"/>
    <dgm:cxn modelId="{3BEC9043-FBA7-9B40-A04C-137F3DF42E43}" type="presOf" srcId="{92B71763-F916-6848-B5EA-1B75A60AB899}" destId="{C694E3FB-3078-C040-8B84-017800148338}" srcOrd="0" destOrd="0" presId="urn:microsoft.com/office/officeart/2005/8/layout/cycle3"/>
    <dgm:cxn modelId="{9715EC60-442F-2C4B-A781-3B006DA985B1}" type="presOf" srcId="{BE6D5092-ADA5-5846-BA17-BBA254A7FF10}" destId="{D0F7D92D-62D7-5844-8303-5C8952632904}" srcOrd="0" destOrd="0" presId="urn:microsoft.com/office/officeart/2005/8/layout/cycle3"/>
    <dgm:cxn modelId="{533D9B80-FB15-CC48-B1ED-1969DAA1C73E}" srcId="{92B71763-F916-6848-B5EA-1B75A60AB899}" destId="{1C4B9447-34D3-684F-8DE6-0D09E83D60C1}" srcOrd="5" destOrd="0" parTransId="{25BD58DA-8A3B-004E-8BF3-7216BDD33BD5}" sibTransId="{F724A683-A00B-C641-B266-454E629C43D2}"/>
    <dgm:cxn modelId="{22B540BE-7BA6-6C48-AED7-3B8E1EE83B32}" srcId="{92B71763-F916-6848-B5EA-1B75A60AB899}" destId="{BE6D5092-ADA5-5846-BA17-BBA254A7FF10}" srcOrd="2" destOrd="0" parTransId="{C9B5049A-92D1-F04F-9924-C803F5C139DA}" sibTransId="{05C75D0A-B506-9C4B-AC0F-E40BBCC2CC86}"/>
    <dgm:cxn modelId="{CF4669BF-5716-844B-9B7B-4B89287BA4E6}" type="presOf" srcId="{88882E1B-2364-5F42-99E4-AA4882568BC4}" destId="{ACF94B30-2397-434F-A62B-D20F13F7D927}" srcOrd="0" destOrd="0" presId="urn:microsoft.com/office/officeart/2005/8/layout/cycle3"/>
    <dgm:cxn modelId="{5DFDF0CB-DE04-FD45-B13D-2697ED0192CE}" type="presOf" srcId="{55BBF6EF-BF84-F544-BCD5-3EB8720C5423}" destId="{6B290FC3-4924-454B-8DF7-881BD10BA3E3}" srcOrd="0" destOrd="0" presId="urn:microsoft.com/office/officeart/2005/8/layout/cycle3"/>
    <dgm:cxn modelId="{9057BACD-F7F9-8E4D-B1B6-F749275CD458}" type="presOf" srcId="{1C4B9447-34D3-684F-8DE6-0D09E83D60C1}" destId="{5707D3EF-5755-3F4A-8FFA-A7F5CC48C95F}" srcOrd="0" destOrd="0" presId="urn:microsoft.com/office/officeart/2005/8/layout/cycle3"/>
    <dgm:cxn modelId="{EEA5ECD8-85F1-AB42-B9E1-76424E2D9E8A}" type="presOf" srcId="{C50E64C5-28B4-1140-999C-E4344201BC7A}" destId="{51260E45-386E-7C48-B562-27C8ECED6DFE}" srcOrd="0" destOrd="0" presId="urn:microsoft.com/office/officeart/2005/8/layout/cycle3"/>
    <dgm:cxn modelId="{234596E9-DBBF-6743-A9DA-D2FADA110C1D}" srcId="{92B71763-F916-6848-B5EA-1B75A60AB899}" destId="{55BBF6EF-BF84-F544-BCD5-3EB8720C5423}" srcOrd="4" destOrd="0" parTransId="{59E9AE35-DA78-6848-9FEE-3DE7929DC213}" sibTransId="{F0B3D934-7EF5-C247-B980-3E417A1742F1}"/>
    <dgm:cxn modelId="{8C53D1EA-DFA5-944D-B7AB-86A74F774503}" type="presOf" srcId="{B6CECB23-1039-EC40-98A7-CBE7ABD4580F}" destId="{9AE0BD77-400C-B24B-AAB4-24D9363AC8AE}" srcOrd="0" destOrd="0" presId="urn:microsoft.com/office/officeart/2005/8/layout/cycle3"/>
    <dgm:cxn modelId="{23D618F3-E9B5-FA4C-BADF-5DBB7FC5CF3A}" type="presOf" srcId="{1DFE592A-5985-A844-A5FA-E935EC287B77}" destId="{CB8F94D8-2C8F-B944-9C58-6D06963E179B}" srcOrd="0" destOrd="0" presId="urn:microsoft.com/office/officeart/2005/8/layout/cycle3"/>
    <dgm:cxn modelId="{65D01C19-68B0-5C42-8A7D-D6A21DC28315}" type="presParOf" srcId="{C694E3FB-3078-C040-8B84-017800148338}" destId="{2A2FC782-582B-D34C-921E-A74AC126AC11}" srcOrd="0" destOrd="0" presId="urn:microsoft.com/office/officeart/2005/8/layout/cycle3"/>
    <dgm:cxn modelId="{C3FDB973-CB94-4544-B05B-B4A1AE82E5D2}" type="presParOf" srcId="{2A2FC782-582B-D34C-921E-A74AC126AC11}" destId="{ACF94B30-2397-434F-A62B-D20F13F7D927}" srcOrd="0" destOrd="0" presId="urn:microsoft.com/office/officeart/2005/8/layout/cycle3"/>
    <dgm:cxn modelId="{0029DCB6-56A1-AB40-B9AC-C500E66D9D1C}" type="presParOf" srcId="{2A2FC782-582B-D34C-921E-A74AC126AC11}" destId="{CB8F94D8-2C8F-B944-9C58-6D06963E179B}" srcOrd="1" destOrd="0" presId="urn:microsoft.com/office/officeart/2005/8/layout/cycle3"/>
    <dgm:cxn modelId="{DD024996-168B-2E44-AFB1-3B19C5A30AAA}" type="presParOf" srcId="{2A2FC782-582B-D34C-921E-A74AC126AC11}" destId="{9AE0BD77-400C-B24B-AAB4-24D9363AC8AE}" srcOrd="2" destOrd="0" presId="urn:microsoft.com/office/officeart/2005/8/layout/cycle3"/>
    <dgm:cxn modelId="{6C7A0CAC-BE4C-244C-AF12-C9F4B5C5628E}" type="presParOf" srcId="{2A2FC782-582B-D34C-921E-A74AC126AC11}" destId="{D0F7D92D-62D7-5844-8303-5C8952632904}" srcOrd="3" destOrd="0" presId="urn:microsoft.com/office/officeart/2005/8/layout/cycle3"/>
    <dgm:cxn modelId="{E942C6CF-EACE-2842-99F4-DB6FDF46C21E}" type="presParOf" srcId="{2A2FC782-582B-D34C-921E-A74AC126AC11}" destId="{51260E45-386E-7C48-B562-27C8ECED6DFE}" srcOrd="4" destOrd="0" presId="urn:microsoft.com/office/officeart/2005/8/layout/cycle3"/>
    <dgm:cxn modelId="{F41CD7C4-6515-D049-B02C-F91310C166C0}" type="presParOf" srcId="{2A2FC782-582B-D34C-921E-A74AC126AC11}" destId="{6B290FC3-4924-454B-8DF7-881BD10BA3E3}" srcOrd="5" destOrd="0" presId="urn:microsoft.com/office/officeart/2005/8/layout/cycle3"/>
    <dgm:cxn modelId="{596EE0E1-3C5A-8C4E-AD79-54F42F867ECE}" type="presParOf" srcId="{2A2FC782-582B-D34C-921E-A74AC126AC11}" destId="{5707D3EF-5755-3F4A-8FFA-A7F5CC48C95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F94D8-2C8F-B944-9C58-6D06963E179B}">
      <dsp:nvSpPr>
        <dsp:cNvPr id="0" name=""/>
        <dsp:cNvSpPr/>
      </dsp:nvSpPr>
      <dsp:spPr>
        <a:xfrm>
          <a:off x="1095895" y="-3299"/>
          <a:ext cx="4386808" cy="4386808"/>
        </a:xfrm>
        <a:prstGeom prst="circularArrow">
          <a:avLst>
            <a:gd name="adj1" fmla="val 5274"/>
            <a:gd name="adj2" fmla="val 312630"/>
            <a:gd name="adj3" fmla="val 14254325"/>
            <a:gd name="adj4" fmla="val 1711170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94B30-2397-434F-A62B-D20F13F7D927}">
      <dsp:nvSpPr>
        <dsp:cNvPr id="0" name=""/>
        <dsp:cNvSpPr/>
      </dsp:nvSpPr>
      <dsp:spPr>
        <a:xfrm>
          <a:off x="2467778" y="2461"/>
          <a:ext cx="1643043" cy="821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Ask a question</a:t>
          </a:r>
        </a:p>
      </dsp:txBody>
      <dsp:txXfrm>
        <a:off x="2507881" y="42564"/>
        <a:ext cx="1562837" cy="741315"/>
      </dsp:txXfrm>
    </dsp:sp>
    <dsp:sp modelId="{9AE0BD77-400C-B24B-AAB4-24D9363AC8AE}">
      <dsp:nvSpPr>
        <dsp:cNvPr id="0" name=""/>
        <dsp:cNvSpPr/>
      </dsp:nvSpPr>
      <dsp:spPr>
        <a:xfrm>
          <a:off x="4008990" y="892281"/>
          <a:ext cx="1643043" cy="821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Collect data</a:t>
          </a:r>
        </a:p>
      </dsp:txBody>
      <dsp:txXfrm>
        <a:off x="4049093" y="932384"/>
        <a:ext cx="1562837" cy="741315"/>
      </dsp:txXfrm>
    </dsp:sp>
    <dsp:sp modelId="{D0F7D92D-62D7-5844-8303-5C8952632904}">
      <dsp:nvSpPr>
        <dsp:cNvPr id="0" name=""/>
        <dsp:cNvSpPr/>
      </dsp:nvSpPr>
      <dsp:spPr>
        <a:xfrm>
          <a:off x="4008990" y="2671919"/>
          <a:ext cx="1643043" cy="821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Clean and organize</a:t>
          </a:r>
        </a:p>
      </dsp:txBody>
      <dsp:txXfrm>
        <a:off x="4049093" y="2712022"/>
        <a:ext cx="1562837" cy="741315"/>
      </dsp:txXfrm>
    </dsp:sp>
    <dsp:sp modelId="{51260E45-386E-7C48-B562-27C8ECED6DFE}">
      <dsp:nvSpPr>
        <dsp:cNvPr id="0" name=""/>
        <dsp:cNvSpPr/>
      </dsp:nvSpPr>
      <dsp:spPr>
        <a:xfrm>
          <a:off x="2467778" y="3561739"/>
          <a:ext cx="1643043" cy="821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Analyze</a:t>
          </a:r>
        </a:p>
      </dsp:txBody>
      <dsp:txXfrm>
        <a:off x="2507881" y="3601842"/>
        <a:ext cx="1562837" cy="741315"/>
      </dsp:txXfrm>
    </dsp:sp>
    <dsp:sp modelId="{6B290FC3-4924-454B-8DF7-881BD10BA3E3}">
      <dsp:nvSpPr>
        <dsp:cNvPr id="0" name=""/>
        <dsp:cNvSpPr/>
      </dsp:nvSpPr>
      <dsp:spPr>
        <a:xfrm>
          <a:off x="926565" y="2671919"/>
          <a:ext cx="1643043" cy="821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Visualize</a:t>
          </a:r>
        </a:p>
      </dsp:txBody>
      <dsp:txXfrm>
        <a:off x="966668" y="2712022"/>
        <a:ext cx="1562837" cy="741315"/>
      </dsp:txXfrm>
    </dsp:sp>
    <dsp:sp modelId="{5707D3EF-5755-3F4A-8FFA-A7F5CC48C95F}">
      <dsp:nvSpPr>
        <dsp:cNvPr id="0" name=""/>
        <dsp:cNvSpPr/>
      </dsp:nvSpPr>
      <dsp:spPr>
        <a:xfrm>
          <a:off x="926565" y="892281"/>
          <a:ext cx="1643043" cy="821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Interpret and act</a:t>
          </a:r>
        </a:p>
      </dsp:txBody>
      <dsp:txXfrm>
        <a:off x="966668" y="932384"/>
        <a:ext cx="1562837" cy="74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DDF9A-3C68-284C-B8CA-BE8D19837FFF}" type="datetimeFigureOut">
              <a:rPr lang="en-US" smtClean="0"/>
              <a:t>4/27/25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B578B-A52B-8943-9086-EB24A70A9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D5F16-AFF3-4C6B-097F-E791A1755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42FC14-DDFF-30F2-5FBC-F699FAACAF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E4AFC-FF5C-50B0-BCC7-FA44E6179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92B8D-CB2F-9B32-44E8-74271B3C8A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04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40EA4-7BC4-4A4A-ACB1-D0D43AC88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DE4EE6-7EFC-3D62-C9A8-272711232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DF084-C09B-A1A7-73B9-739AFD030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B76D0-CC0D-EE29-F01E-95469959AF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61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482C2-D20F-29A4-93FF-3704D42C2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3C6F86-91BF-D2D7-D9A2-76DA988CAE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A1C6FB-A704-C038-4056-F6627CCB1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A9FF4-A02F-0AAA-F509-6B597C32E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31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0F953-CE0A-AC4C-DBE5-3ACF14981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B1E320-09AC-A9A7-9034-8BB146D1A7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0CD68-929A-40F4-A9C3-0C086AD7F4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39DCA8-2B8B-913F-1D9E-774A4F3F58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03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35D03-11E7-7407-9915-222956AD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15003B-0269-CCE9-9969-71C6FA587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1C1F04-DCF4-AC8B-EE6A-83D478549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E9386-2004-3DC9-2B0A-AC2A36AA9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90A19-A5A3-DC4E-A7AD-B4BCDFD566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1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FB578B-A52B-8943-9086-EB24A70A9A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2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4FDB4-9FA6-987E-4B6B-368C9E6BC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801CB-A539-2E64-766F-4C2A580E7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4BA02-9004-2396-90A4-1393A57E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E7F-6AD3-7548-92A2-E7675FA6C5B2}" type="datetimeFigureOut">
              <a:rPr lang="en-US" smtClean="0"/>
              <a:t>4/27/25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35608-968C-06F6-4198-3611410B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31A77-CF4D-30F9-E49B-DEDB1041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019D-AE5B-B241-AF6C-A3714025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2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92483-78D7-4177-29AE-B70545A63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9781-2BED-BE18-43F3-3C3E6A7B6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9636B-A6D9-7DD4-1AB4-DABD811E9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E7F-6AD3-7548-92A2-E7675FA6C5B2}" type="datetimeFigureOut">
              <a:rPr lang="en-US" smtClean="0"/>
              <a:t>4/27/25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D1187-331B-4090-6013-1FD6356B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88E18-5850-DB14-89BE-041FFCAB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019D-AE5B-B241-AF6C-A3714025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4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E8ACE4-4C5B-0F5D-86C6-4C7A56367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E01FE-9796-056D-9453-E33C26EB4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DED6A-85C5-2443-0EEA-3028CADA2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E7F-6AD3-7548-92A2-E7675FA6C5B2}" type="datetimeFigureOut">
              <a:rPr lang="en-US" smtClean="0"/>
              <a:t>4/27/25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F956C-9888-4B4E-9712-C593259AE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8CC5D-FD47-9152-F7AA-3774232D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019D-AE5B-B241-AF6C-A3714025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2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5973E-2E49-1534-D37B-8584287B3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8A76-B1ED-88C5-50B2-DF2EA3B14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CAA85-77DF-63C9-AF1D-F5939B1D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E7F-6AD3-7548-92A2-E7675FA6C5B2}" type="datetimeFigureOut">
              <a:rPr lang="en-US" smtClean="0"/>
              <a:t>4/27/25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367F1-DE99-508E-3647-19613D782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33F1F-429B-957A-5568-2524A9E4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019D-AE5B-B241-AF6C-A3714025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37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8C52-4F2D-6BE2-C9DE-5E9E786D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A6774-3A9C-2526-5288-F06BB4EF3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80AD9-979D-ADA7-C336-21C62423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E7F-6AD3-7548-92A2-E7675FA6C5B2}" type="datetimeFigureOut">
              <a:rPr lang="en-US" smtClean="0"/>
              <a:t>4/27/25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EAB97-7C96-8D5F-1C14-1BE2ED98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07FAF-697F-7E6A-42AC-1F15A9CA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019D-AE5B-B241-AF6C-A3714025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7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4AC0-17B8-DA64-1E0D-66D19F50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6BE13-8AFA-B9DA-09C4-93D9A77F3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C315D-DE88-AE46-685B-67EB6B0A6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552F1-11FF-FA20-3095-E8E17657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E7F-6AD3-7548-92A2-E7675FA6C5B2}" type="datetimeFigureOut">
              <a:rPr lang="en-US" smtClean="0"/>
              <a:t>4/27/25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2FBED3-82B1-CA14-0A8C-21362D25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48BFD-D010-FEF4-CDF1-70E623C8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019D-AE5B-B241-AF6C-A3714025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4676-802C-F6EB-EAA5-B8F95E87E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03542-4282-C69D-9F15-B1FC30C37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748DC-233E-7366-9EC4-0BFAD8754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1C8E9-F5C2-A1D8-0D98-8B04398B7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AD921-55AA-3DF1-2F2F-1F627B34A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AF5AE1-B277-EAF3-ED93-A37A4F156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E7F-6AD3-7548-92A2-E7675FA6C5B2}" type="datetimeFigureOut">
              <a:rPr lang="en-US" smtClean="0"/>
              <a:t>4/27/25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50DBD2-691F-F6B9-0A6A-52C0A0C0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406DC-B54F-A4E0-738F-CDDEC141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019D-AE5B-B241-AF6C-A3714025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8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11C4-DD33-F13F-08F2-9256B77D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20305-9C80-6B3A-F707-BCFB4DF7F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E7F-6AD3-7548-92A2-E7675FA6C5B2}" type="datetimeFigureOut">
              <a:rPr lang="en-US" smtClean="0"/>
              <a:t>4/27/25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C7777-21BD-D7E8-E19F-DC501687A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FE8EB1-632C-5956-8F36-1F1BD3B6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019D-AE5B-B241-AF6C-A3714025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A35CB-537C-31CD-F173-3241674D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E7F-6AD3-7548-92A2-E7675FA6C5B2}" type="datetimeFigureOut">
              <a:rPr lang="en-US" smtClean="0"/>
              <a:t>4/27/25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5482F-1B8E-C657-3FE7-F1071E166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CB747-251E-18D8-2713-1DED8CB6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019D-AE5B-B241-AF6C-A3714025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28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479C-E30B-0E3A-051F-42F8DF0AD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9E0DB-CC62-9963-7E1A-4F4356B6F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1243D-C72D-184B-3F37-1A9C2F4B92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FB79FB-F8BA-48E2-865E-3C7F65A2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E7F-6AD3-7548-92A2-E7675FA6C5B2}" type="datetimeFigureOut">
              <a:rPr lang="en-US" smtClean="0"/>
              <a:t>4/27/25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6F421-8DFF-E334-A111-ECFB7B64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4DE65-8A53-449A-CF2C-86737AB46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019D-AE5B-B241-AF6C-A3714025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9926-68B0-43D1-5F48-462985046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B70D1E-6FDA-0CDA-5233-CF9AABFA73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7D6CA-AC1C-3542-4449-671F1859D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36B47-8773-E94B-BD11-A18B98A7F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BE7F-6AD3-7548-92A2-E7675FA6C5B2}" type="datetimeFigureOut">
              <a:rPr lang="en-US" smtClean="0"/>
              <a:t>4/27/25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0397E-5741-701F-7631-4C655089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EE1F1-892C-2E20-5F88-257A843E5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019D-AE5B-B241-AF6C-A3714025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6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6CC8C2-F94C-D815-3230-DA3B408D5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E9111-FD86-0F07-D7A9-2AA3EE212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47B31-628D-8B96-905F-CA34DAB9F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40BE7F-6AD3-7548-92A2-E7675FA6C5B2}" type="datetimeFigureOut">
              <a:rPr lang="en-US" smtClean="0"/>
              <a:t>4/27/25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8420E-F4F7-7469-508B-A9786D07C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769F5-60C2-5BDB-92CF-32731FABA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09019D-AE5B-B241-AF6C-A3714025F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8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qaVe1MCTlA?feature=oembed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E21E1-BCED-D3C4-4328-BE3CE4BDF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holding a magnifying glass&#10;&#10;AI-generated content may be incorrect.">
            <a:extLst>
              <a:ext uri="{FF2B5EF4-FFF2-40B4-BE49-F238E27FC236}">
                <a16:creationId xmlns:a16="http://schemas.microsoft.com/office/drawing/2014/main" id="{E0CFFECE-02FA-E8E6-8BC2-0A2BFFA3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2449836"/>
            <a:ext cx="4188941" cy="41889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EF4C00-39CC-B3BD-F890-E963890FCAA2}"/>
              </a:ext>
            </a:extLst>
          </p:cNvPr>
          <p:cNvSpPr txBox="1"/>
          <p:nvPr/>
        </p:nvSpPr>
        <p:spPr>
          <a:xfrm>
            <a:off x="539604" y="1187952"/>
            <a:ext cx="1179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chemeClr val="tx2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Introduction to Data Science and Health Data</a:t>
            </a:r>
            <a:endParaRPr lang="en-US" sz="3200" i="0" dirty="0">
              <a:solidFill>
                <a:schemeClr val="tx2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C1EE4-8B6E-D8B2-F4FD-C4E72B8B6D50}"/>
              </a:ext>
            </a:extLst>
          </p:cNvPr>
          <p:cNvSpPr txBox="1"/>
          <p:nvPr/>
        </p:nvSpPr>
        <p:spPr>
          <a:xfrm>
            <a:off x="3395444" y="3343977"/>
            <a:ext cx="5857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Instructor: Shri Harini Ramesh</a:t>
            </a:r>
          </a:p>
          <a:p>
            <a:pPr algn="ctr"/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 algn="ctr"/>
            <a:r>
              <a:rPr lang="en-US" sz="24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Helvetica" pitchFamily="2" charset="0"/>
              </a:rPr>
              <a:t>April 28 – May 2, 2025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14" name="Picture 13" descr="A red and white logo on a black background&#10;&#10;AI-generated content may be incorrect.">
            <a:extLst>
              <a:ext uri="{FF2B5EF4-FFF2-40B4-BE49-F238E27FC236}">
                <a16:creationId xmlns:a16="http://schemas.microsoft.com/office/drawing/2014/main" id="{A747A193-E3CC-DE83-929F-7A7EAF64B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962375"/>
            <a:ext cx="2327215" cy="11356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18103B-4089-3400-D3BD-23CE8C9CE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547" y="6290159"/>
            <a:ext cx="2737479" cy="24005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B90B67-B1B0-08E7-D1F4-98031DF8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740A-48DE-CA44-AFCC-F5046A319373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2EF67-2353-F78E-28FB-4D7C825747A0}"/>
              </a:ext>
            </a:extLst>
          </p:cNvPr>
          <p:cNvSpPr txBox="1"/>
          <p:nvPr/>
        </p:nvSpPr>
        <p:spPr>
          <a:xfrm>
            <a:off x="0" y="6657945"/>
            <a:ext cx="44237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Slides are inspired from Wesley Willet’s, Polo Chau’s and Fateme </a:t>
            </a:r>
            <a:r>
              <a:rPr lang="en-US" sz="700" dirty="0" err="1"/>
              <a:t>Rajabiyazdi’s</a:t>
            </a:r>
            <a:r>
              <a:rPr lang="en-US" sz="700" dirty="0"/>
              <a:t> materials</a:t>
            </a:r>
          </a:p>
        </p:txBody>
      </p:sp>
    </p:spTree>
    <p:extLst>
      <p:ext uri="{BB962C8B-B14F-4D97-AF65-F5344CB8AC3E}">
        <p14:creationId xmlns:p14="http://schemas.microsoft.com/office/powerpoint/2010/main" val="95990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00759-5DEA-CB17-C082-462111C18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4C60C-AA96-471C-D5F1-00B238F61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740A-48DE-CA44-AFCC-F5046A319373}" type="slidenum">
              <a:rPr lang="en-US" smtClean="0"/>
              <a:t>10</a:t>
            </a:fld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71E54C28-38F3-DEA4-4D36-FB06460F5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693738"/>
            <a:ext cx="9916534" cy="50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40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A2F5A-3207-3EEA-E9DF-F0D5C9DEF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1BF0B-E9EC-1D1F-4113-D29FF354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76" y="275764"/>
            <a:ext cx="993104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75D4E-5AAB-8C08-09D4-67D90CF1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740A-48DE-CA44-AFCC-F5046A319373}" type="slidenum">
              <a:rPr lang="en-US" smtClean="0"/>
              <a:t>11</a:t>
            </a:fld>
            <a:endParaRPr lang="en-US"/>
          </a:p>
        </p:txBody>
      </p:sp>
      <p:pic>
        <p:nvPicPr>
          <p:cNvPr id="7170" name="Picture 2" descr="Filling the gap in data science education with project-based learning | by  Steven Rouk | Medium">
            <a:extLst>
              <a:ext uri="{FF2B5EF4-FFF2-40B4-BE49-F238E27FC236}">
                <a16:creationId xmlns:a16="http://schemas.microsoft.com/office/drawing/2014/main" id="{04F33F82-7A5A-8493-58A6-6657104D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1375236"/>
            <a:ext cx="5744575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52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CDF6F-95E2-97F5-A4DC-7C5FE971D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0A1C-AEEC-5819-9DD9-06278EA7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76" y="275764"/>
            <a:ext cx="993104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Science Cycle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0C9F5-2590-73C7-7DB4-1152B042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740A-48DE-CA44-AFCC-F5046A31937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5BD7CD5-7163-C7F2-180A-FAFB37193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834505"/>
              </p:ext>
            </p:extLst>
          </p:nvPr>
        </p:nvGraphicFramePr>
        <p:xfrm>
          <a:off x="2619141" y="1785977"/>
          <a:ext cx="6578600" cy="438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941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AD8FB0-AE95-03E7-ADB4-355A3399C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9A7E236-8210-8509-F055-0B348B500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51195-FAFB-BD6A-3834-8AB0E8F7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5030754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dirty="0"/>
              <a:t>Data Science Use Cases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89C99-AE75-DE07-3F85-A9A586526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485740A-48DE-CA44-AFCC-F5046A319373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 descr="Generated image">
            <a:extLst>
              <a:ext uri="{FF2B5EF4-FFF2-40B4-BE49-F238E27FC236}">
                <a16:creationId xmlns:a16="http://schemas.microsoft.com/office/drawing/2014/main" id="{225504A6-863C-36D2-7FD3-5C08D557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5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541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A3C9A5-519E-BA7F-3D64-374BD051B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C27BA9-6DF3-4954-00C7-C5E6F640B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9C9368-9F14-133A-3D13-17332D985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5030754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dirty="0"/>
              <a:t>Data Science Use Cases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AA208-CFD0-A8E1-0CBF-30D1A424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485740A-48DE-CA44-AFCC-F5046A319373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 descr="Generated image">
            <a:extLst>
              <a:ext uri="{FF2B5EF4-FFF2-40B4-BE49-F238E27FC236}">
                <a16:creationId xmlns:a16="http://schemas.microsoft.com/office/drawing/2014/main" id="{D016E72E-08A6-325F-7A77-D9B7C0DFD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951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82432633-81FA-04D3-305D-FACC2DC9D776}"/>
              </a:ext>
            </a:extLst>
          </p:cNvPr>
          <p:cNvSpPr/>
          <p:nvPr/>
        </p:nvSpPr>
        <p:spPr>
          <a:xfrm>
            <a:off x="6448926" y="452387"/>
            <a:ext cx="1742173" cy="1424539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33C21956-62C5-5298-3987-8548B460FA63}"/>
              </a:ext>
            </a:extLst>
          </p:cNvPr>
          <p:cNvSpPr/>
          <p:nvPr/>
        </p:nvSpPr>
        <p:spPr>
          <a:xfrm>
            <a:off x="10558098" y="1262047"/>
            <a:ext cx="1871847" cy="1424539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collection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2033D2D-95B8-BB58-A38D-58B1465A081E}"/>
              </a:ext>
            </a:extLst>
          </p:cNvPr>
          <p:cNvSpPr/>
          <p:nvPr/>
        </p:nvSpPr>
        <p:spPr>
          <a:xfrm>
            <a:off x="6096000" y="4981075"/>
            <a:ext cx="2224773" cy="1557837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 cleaning and organization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B14B8381-2EB9-DA63-F0D2-CFDE56B2C3C3}"/>
              </a:ext>
            </a:extLst>
          </p:cNvPr>
          <p:cNvSpPr/>
          <p:nvPr/>
        </p:nvSpPr>
        <p:spPr>
          <a:xfrm>
            <a:off x="9740575" y="5226517"/>
            <a:ext cx="2593289" cy="1631483"/>
          </a:xfrm>
          <a:prstGeom prst="cloud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Visualization and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692182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E4808B-E514-7389-0F80-74A9E27D1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E7E296-1844-6A13-28A5-F492E52B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46" y="640081"/>
            <a:ext cx="5030754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b="1" dirty="0"/>
              <a:t>Data Science Use Cases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04D86-543A-D805-6C51-2884482C10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256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E57EF-59AF-E661-5D35-964EB375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485740A-48DE-CA44-AFCC-F5046A319373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7657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91980-4ACE-61AC-8183-4863BA42E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44AFB2-401D-2494-ED27-86F24BDF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0654E-0D3A-3C3A-4E9F-D94D46F1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485740A-48DE-CA44-AFCC-F5046A319373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515D1143-A264-21EA-2305-011C70C5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65" y="304800"/>
            <a:ext cx="442016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-up of a text&#10;&#10;AI-generated content may be incorrect.">
            <a:extLst>
              <a:ext uri="{FF2B5EF4-FFF2-40B4-BE49-F238E27FC236}">
                <a16:creationId xmlns:a16="http://schemas.microsoft.com/office/drawing/2014/main" id="{C029D25D-FA71-61BF-2199-0F923FE2C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28" r="15608"/>
          <a:stretch/>
        </p:blipFill>
        <p:spPr>
          <a:xfrm>
            <a:off x="5423180" y="2228850"/>
            <a:ext cx="6186009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7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C222AA-5762-222A-AC15-3A2FAE23C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B9754C-940B-93C5-A333-37565338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53D30-5DF2-C040-9E74-99768C211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485740A-48DE-CA44-AFCC-F5046A319373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04CDAF7-608E-5061-78F7-0F2CF860F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51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E4E1E7-7BE0-600F-6E2E-3E9E42D2D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404BC35-35DC-F8BA-03AB-8B7DC0C1A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41239-CFF9-0DD8-257E-6252DBE9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485740A-48DE-CA44-AFCC-F5046A319373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Online Media 2" descr="Big Bang Data: Dear Data">
            <a:hlinkClick r:id="" action="ppaction://media"/>
            <a:extLst>
              <a:ext uri="{FF2B5EF4-FFF2-40B4-BE49-F238E27FC236}">
                <a16:creationId xmlns:a16="http://schemas.microsoft.com/office/drawing/2014/main" id="{0AF4E0BD-776F-818B-0B0E-58545B751A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6531" y="731892"/>
            <a:ext cx="10237269" cy="578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1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4BA47-DD11-0856-5F35-8726DC100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4B2E-73B8-2F74-3108-5CDB6585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756" y="2932337"/>
            <a:ext cx="993104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Data is All Around You! (Mini-Data Hunt Challenge)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D97ED-DFF2-911E-FE74-CB2922BE1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740A-48DE-CA44-AFCC-F5046A3193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7F42-4921-598B-365D-46AA4001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756" y="2932337"/>
            <a:ext cx="9931044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I say 'data,' what's the first thing that pops into your head?</a:t>
            </a:r>
            <a:b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b="1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EA1BC-4C35-BDF4-A18A-3E21BC95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740A-48DE-CA44-AFCC-F5046A3193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57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6F4E7-C05E-F725-1B50-B66BD50F6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CD1D5-164C-0B0B-77F2-92657FBE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740A-48DE-CA44-AFCC-F5046A319373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7C8D9-F352-5225-934A-01A77217E34F}"/>
              </a:ext>
            </a:extLst>
          </p:cNvPr>
          <p:cNvSpPr txBox="1"/>
          <p:nvPr/>
        </p:nvSpPr>
        <p:spPr>
          <a:xfrm>
            <a:off x="1431758" y="428178"/>
            <a:ext cx="9184908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Grab 3 things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you brought today (from your bag or around you).</a:t>
            </a:r>
          </a:p>
          <a:p>
            <a:pPr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None/>
            </a:pP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✍️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 out a mini postcard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 the following questions:</a:t>
            </a:r>
          </a:p>
          <a:p>
            <a:pPr>
              <a:buNone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kind of data could this give?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insights could this tell about you?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could tracking this data help you make better choices?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📮 Swap with a Friend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Trade postcards with someone in the class.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Pick one item from their card and share something interesting you learned about them!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98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01178-DCD7-C5EF-1401-F1999DDF7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8A1A2-118B-EE8F-8AC9-61AB62D0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FF160-CACF-7DFA-0E6D-EF77950DA124}"/>
              </a:ext>
            </a:extLst>
          </p:cNvPr>
          <p:cNvSpPr txBox="1"/>
          <p:nvPr/>
        </p:nvSpPr>
        <p:spPr>
          <a:xfrm>
            <a:off x="1274114" y="2269935"/>
            <a:ext cx="100796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= information we collect, measure, or observe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around us all the time: clicks, steps, songs skipped, snaps posted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just numbers: includes words, photos, locations.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CC37350-4475-4662-B654-C7F67F04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07" y="599369"/>
            <a:ext cx="8500015" cy="15864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Data?</a:t>
            </a:r>
          </a:p>
        </p:txBody>
      </p:sp>
    </p:spTree>
    <p:extLst>
      <p:ext uri="{BB962C8B-B14F-4D97-AF65-F5344CB8AC3E}">
        <p14:creationId xmlns:p14="http://schemas.microsoft.com/office/powerpoint/2010/main" val="24761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7EFBF-E5BD-460A-A751-577BB2832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1D548-F4A0-51FB-9030-150DD030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Picture 5" descr="A diagram of data&#10;&#10;AI-generated content may be incorrect.">
            <a:extLst>
              <a:ext uri="{FF2B5EF4-FFF2-40B4-BE49-F238E27FC236}">
                <a16:creationId xmlns:a16="http://schemas.microsoft.com/office/drawing/2014/main" id="{252F768D-8E9D-AB04-835B-DEF953F1D0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1614"/>
          <a:stretch/>
        </p:blipFill>
        <p:spPr>
          <a:xfrm>
            <a:off x="952894" y="745323"/>
            <a:ext cx="9614060" cy="520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1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F6079-1456-BC33-7994-E01C126CB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3D9D7-5F6E-599C-14D6-BB97D603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Picture 5" descr="A diagram of data&#10;&#10;AI-generated content may be incorrect.">
            <a:extLst>
              <a:ext uri="{FF2B5EF4-FFF2-40B4-BE49-F238E27FC236}">
                <a16:creationId xmlns:a16="http://schemas.microsoft.com/office/drawing/2014/main" id="{D32A3D31-6F5C-5D89-8A01-B491772916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148"/>
          <a:stretch/>
        </p:blipFill>
        <p:spPr>
          <a:xfrm>
            <a:off x="246769" y="1063625"/>
            <a:ext cx="10106663" cy="57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75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5DDAA-A4A0-5607-04A4-7FB7387EB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BF6DC-AB7A-BE80-F1DD-442D75B6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EECA-B6E8-864E-5750-263A0C72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07" y="599369"/>
            <a:ext cx="8500015" cy="15864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Health Data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39E053D-F54F-76AA-D25B-82834D9535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8" b="14302"/>
          <a:stretch/>
        </p:blipFill>
        <p:spPr bwMode="auto">
          <a:xfrm>
            <a:off x="267634" y="2439794"/>
            <a:ext cx="11656731" cy="31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3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69F79-6FCB-B7AA-03CD-3B9CBA511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AEDE62-8325-3F20-7E07-450671F8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9674EEE-B5EB-8449-9CEB-232ADB5BA476}" type="slidenum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0AF4016-0DDB-5EFB-91CF-36E4E189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007" y="599369"/>
            <a:ext cx="8500015" cy="15864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Health Data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6539A06-7769-ABEF-D1CF-7146C1BEE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8" b="14302"/>
          <a:stretch/>
        </p:blipFill>
        <p:spPr bwMode="auto">
          <a:xfrm>
            <a:off x="267634" y="2439794"/>
            <a:ext cx="11656731" cy="31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7CB9FB-66E4-493B-1C5E-CEB7338D6A51}"/>
              </a:ext>
            </a:extLst>
          </p:cNvPr>
          <p:cNvSpPr/>
          <p:nvPr/>
        </p:nvSpPr>
        <p:spPr>
          <a:xfrm>
            <a:off x="3225800" y="2185795"/>
            <a:ext cx="2870200" cy="373240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30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99AA1-59BE-2AA1-6769-A729003BC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98BF4-5332-718B-3D03-1B0B544D2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740A-48DE-CA44-AFCC-F5046A319373}" type="slidenum">
              <a:rPr lang="en-US" smtClean="0"/>
              <a:t>8</a:t>
            </a:fld>
            <a:endParaRPr lang="en-US"/>
          </a:p>
        </p:txBody>
      </p:sp>
      <p:pic>
        <p:nvPicPr>
          <p:cNvPr id="5122" name="Picture 2" descr="Incorporating patient generated health data into pharmacoepidemiological  research - Bourke - 2020 - Pharmacoepidemiology and Drug Safety - Wiley  Online Library">
            <a:extLst>
              <a:ext uri="{FF2B5EF4-FFF2-40B4-BE49-F238E27FC236}">
                <a16:creationId xmlns:a16="http://schemas.microsoft.com/office/drawing/2014/main" id="{904D84E9-5197-3318-0F92-0BC5ECC4F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5" y="349250"/>
            <a:ext cx="10434555" cy="60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6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1F105-E979-A6DC-7164-C1528158C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FCA0B-EF9B-F37A-9BDB-BE306B35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756" y="2932337"/>
            <a:ext cx="9931044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Let’s say I followed you around for a whole day. What kind of health-related information could I collect without even asking you anything?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EB2B9-4F15-1BE2-74A9-342DE3E3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740A-48DE-CA44-AFCC-F5046A3193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277</Words>
  <Application>Microsoft Macintosh PowerPoint</Application>
  <PresentationFormat>Widescreen</PresentationFormat>
  <Paragraphs>69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Helvetica</vt:lpstr>
      <vt:lpstr>Segoe UI</vt:lpstr>
      <vt:lpstr>Verdana</vt:lpstr>
      <vt:lpstr>Office Theme</vt:lpstr>
      <vt:lpstr>PowerPoint Presentation</vt:lpstr>
      <vt:lpstr> When I say 'data,' what's the first thing that pops into your head? </vt:lpstr>
      <vt:lpstr>What is Data?</vt:lpstr>
      <vt:lpstr>PowerPoint Presentation</vt:lpstr>
      <vt:lpstr>PowerPoint Presentation</vt:lpstr>
      <vt:lpstr>Health Data</vt:lpstr>
      <vt:lpstr>Health Data</vt:lpstr>
      <vt:lpstr>PowerPoint Presentation</vt:lpstr>
      <vt:lpstr>Let’s say I followed you around for a whole day. What kind of health-related information could I collect without even asking you anything?</vt:lpstr>
      <vt:lpstr>PowerPoint Presentation</vt:lpstr>
      <vt:lpstr>Data Science</vt:lpstr>
      <vt:lpstr>Data Science Cycle</vt:lpstr>
      <vt:lpstr>Data Science Use Cases</vt:lpstr>
      <vt:lpstr>Data Science Use Cases</vt:lpstr>
      <vt:lpstr>Data Science Use Cases</vt:lpstr>
      <vt:lpstr>PowerPoint Presentation</vt:lpstr>
      <vt:lpstr>PowerPoint Presentation</vt:lpstr>
      <vt:lpstr>PowerPoint Presentation</vt:lpstr>
      <vt:lpstr>Data is All Around You! (Mini-Data Hunt Challenge)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Shri Harini Ramesh</dc:creator>
  <cp:lastModifiedBy>Shri Harini Ramesh</cp:lastModifiedBy>
  <cp:revision>3</cp:revision>
  <dcterms:created xsi:type="dcterms:W3CDTF">2025-04-24T17:53:29Z</dcterms:created>
  <dcterms:modified xsi:type="dcterms:W3CDTF">2025-04-28T00:46:57Z</dcterms:modified>
</cp:coreProperties>
</file>